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embeddedFontLst>
    <p:embeddedFont>
      <p:font typeface="Proxima Nova"/>
      <p:regular r:id="rId18"/>
      <p:bold r:id="rId19"/>
      <p:italic r:id="rId20"/>
      <p:boldItalic r:id="rId21"/>
    </p:embeddedFont>
    <p:embeddedFont>
      <p:font typeface="Roboto"/>
      <p:regular r:id="rId22"/>
      <p:bold r:id="rId23"/>
      <p:italic r:id="rId24"/>
      <p:boldItalic r:id="rId25"/>
    </p:embeddedFont>
  </p:embeddedFontLst>
  <p:defaultTextStyle>
    <a:defPPr marR="0" rtl="0" algn="l">
      <a:lnSpc>
        <a:spcPct val="100000"/>
      </a:lnSpc>
      <a:spcBef>
        <a:spcPts val="0"/>
      </a:spcBef>
      <a:spcAft>
        <a:spcPts val="0"/>
      </a:spcAft>
    </a:defPPr>
    <a:lvl1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tableStyles.xml><?xml version="1.0" encoding="utf-8"?>
<a:tblStyleLst xmlns:a="http://schemas.openxmlformats.org/drawingml/2006/main" xmlns:r="http://schemas.openxmlformats.org/officeDocument/2006/relationships" def="{90651C3A-4460-11DB-9652-00E08161165F}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roximaNova-italic.fntdata"/><Relationship Id="rId22" Type="http://schemas.openxmlformats.org/officeDocument/2006/relationships/font" Target="fonts/Roboto-regular.fntdata"/><Relationship Id="rId21" Type="http://schemas.openxmlformats.org/officeDocument/2006/relationships/font" Target="fonts/ProximaNova-boldItalic.fntdata"/><Relationship Id="rId24" Type="http://schemas.openxmlformats.org/officeDocument/2006/relationships/font" Target="fonts/Roboto-italic.fntdata"/><Relationship Id="rId23" Type="http://schemas.openxmlformats.org/officeDocument/2006/relationships/font" Target="fonts/Roboto-bold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schemas.openxmlformats.org/officeDocument/2006/relationships/font" Target="fonts/Robo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ProximaNova-bold.fntdata"/><Relationship Id="rId18" Type="http://schemas.openxmlformats.org/officeDocument/2006/relationships/font" Target="fonts/ProximaNova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" name="Shape 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defRPr sz="1100"/>
            </a:lvl1pPr>
            <a:lvl2pPr>
              <a:spcBef>
                <a:spcPts val="0"/>
              </a:spcBef>
              <a:defRPr sz="1100"/>
            </a:lvl2pPr>
            <a:lvl3pPr>
              <a:spcBef>
                <a:spcPts val="0"/>
              </a:spcBef>
              <a:defRPr sz="1100"/>
            </a:lvl3pPr>
            <a:lvl4pPr>
              <a:spcBef>
                <a:spcPts val="0"/>
              </a:spcBef>
              <a:defRPr sz="1100"/>
            </a:lvl4pPr>
            <a:lvl5pPr>
              <a:spcBef>
                <a:spcPts val="0"/>
              </a:spcBef>
              <a:defRPr sz="1100"/>
            </a:lvl5pPr>
            <a:lvl6pPr>
              <a:spcBef>
                <a:spcPts val="0"/>
              </a:spcBef>
              <a:defRPr sz="1100"/>
            </a:lvl6pPr>
            <a:lvl7pPr>
              <a:spcBef>
                <a:spcPts val="0"/>
              </a:spcBef>
              <a:defRPr sz="1100"/>
            </a:lvl7pPr>
            <a:lvl8pPr>
              <a:spcBef>
                <a:spcPts val="0"/>
              </a:spcBef>
              <a:defRPr sz="1100"/>
            </a:lvl8pPr>
            <a:lvl9pPr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9" name="Shape 5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38" name="Shape 13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47" name="Shape 14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58" name="Shape 15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8" name="Shape 6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78" name="Shape 7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85" name="Shape 8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94" name="Shape 9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03" name="Shape 10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12" name="Shape 11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21" name="Shape 12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30" name="Shape 13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bg>
      <p:bgPr>
        <a:solidFill>
          <a:schemeClr val="dk1"/>
        </a:soli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hape 9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" name="Shape 10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1pPr>
            <a:lvl2pPr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2pPr>
            <a:lvl3pPr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3pPr>
            <a:lvl4pPr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4pPr>
            <a:lvl5pPr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5pPr>
            <a:lvl6pPr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6pPr>
            <a:lvl7pPr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7pPr>
            <a:lvl8pPr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8pPr>
            <a:lvl9pPr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510450" y="3182312"/>
            <a:ext cx="8123100" cy="6299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5pPr>
            <a:lvl6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6pPr>
            <a:lvl7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7pPr>
            <a:lvl8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8pPr>
            <a:lvl9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9" name="Shape 49"/>
          <p:cNvSpPr txBox="1"/>
          <p:nvPr>
            <p:ph type="title"/>
          </p:nvPr>
        </p:nvSpPr>
        <p:spPr>
          <a:xfrm>
            <a:off x="311700" y="991475"/>
            <a:ext cx="8520599" cy="1917899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algn="ctr">
              <a:spcBef>
                <a:spcPts val="0"/>
              </a:spcBef>
              <a:buSzPct val="100000"/>
              <a:defRPr b="1" sz="14000"/>
            </a:lvl1pPr>
            <a:lvl2pPr algn="ctr">
              <a:spcBef>
                <a:spcPts val="0"/>
              </a:spcBef>
              <a:buSzPct val="100000"/>
              <a:defRPr b="1" sz="14000"/>
            </a:lvl2pPr>
            <a:lvl3pPr algn="ctr">
              <a:spcBef>
                <a:spcPts val="0"/>
              </a:spcBef>
              <a:buSzPct val="100000"/>
              <a:defRPr b="1" sz="14000"/>
            </a:lvl3pPr>
            <a:lvl4pPr algn="ctr">
              <a:spcBef>
                <a:spcPts val="0"/>
              </a:spcBef>
              <a:buSzPct val="100000"/>
              <a:defRPr b="1" sz="14000"/>
            </a:lvl4pPr>
            <a:lvl5pPr algn="ctr">
              <a:spcBef>
                <a:spcPts val="0"/>
              </a:spcBef>
              <a:buSzPct val="100000"/>
              <a:defRPr b="1" sz="14000"/>
            </a:lvl5pPr>
            <a:lvl6pPr algn="ctr">
              <a:spcBef>
                <a:spcPts val="0"/>
              </a:spcBef>
              <a:buSzPct val="100000"/>
              <a:defRPr b="1" sz="14000"/>
            </a:lvl6pPr>
            <a:lvl7pPr algn="ctr">
              <a:spcBef>
                <a:spcPts val="0"/>
              </a:spcBef>
              <a:buSzPct val="100000"/>
              <a:defRPr b="1" sz="14000"/>
            </a:lvl7pPr>
            <a:lvl8pPr algn="ctr">
              <a:spcBef>
                <a:spcPts val="0"/>
              </a:spcBef>
              <a:buSzPct val="100000"/>
              <a:defRPr b="1" sz="14000"/>
            </a:lvl8pPr>
            <a:lvl9pPr algn="ctr">
              <a:spcBef>
                <a:spcPts val="0"/>
              </a:spcBef>
              <a:buSzPct val="100000"/>
              <a:defRPr b="1" sz="14000"/>
            </a:lvl9pPr>
          </a:lstStyle>
          <a:p/>
        </p:txBody>
      </p:sp>
      <p:sp>
        <p:nvSpPr>
          <p:cNvPr id="50" name="Shape 50"/>
          <p:cNvSpPr txBox="1"/>
          <p:nvPr>
            <p:ph idx="1" type="body"/>
          </p:nvPr>
        </p:nvSpPr>
        <p:spPr>
          <a:xfrm>
            <a:off x="311700" y="3071300"/>
            <a:ext cx="8520599" cy="9017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algn="ctr">
              <a:spcBef>
                <a:spcPts val="0"/>
              </a:spcBef>
              <a:defRPr/>
            </a:lvl1pPr>
            <a:lvl2pPr algn="ctr">
              <a:spcBef>
                <a:spcPts val="0"/>
              </a:spcBef>
              <a:defRPr/>
            </a:lvl2pPr>
            <a:lvl3pPr algn="ctr">
              <a:spcBef>
                <a:spcPts val="0"/>
              </a:spcBef>
              <a:defRPr/>
            </a:lvl3pPr>
            <a:lvl4pPr algn="ctr">
              <a:spcBef>
                <a:spcPts val="0"/>
              </a:spcBef>
              <a:defRPr/>
            </a:lvl4pPr>
            <a:lvl5pPr algn="ctr">
              <a:spcBef>
                <a:spcPts val="0"/>
              </a:spcBef>
              <a:defRPr/>
            </a:lvl5pPr>
            <a:lvl6pPr algn="ctr">
              <a:spcBef>
                <a:spcPts val="0"/>
              </a:spcBef>
              <a:defRPr/>
            </a:lvl6pPr>
            <a:lvl7pPr algn="ctr">
              <a:spcBef>
                <a:spcPts val="0"/>
              </a:spcBef>
              <a:defRPr/>
            </a:lvl7pPr>
            <a:lvl8pPr algn="ctr">
              <a:spcBef>
                <a:spcPts val="0"/>
              </a:spcBef>
              <a:defRPr/>
            </a:lvl8pPr>
            <a:lvl9pPr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51" name="Shape 51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title">
    <p:bg>
      <p:bgPr>
        <a:solidFill>
          <a:schemeClr val="dk1"/>
        </a:solid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hape 14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" name="Shape 15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1pPr>
            <a:lvl2pPr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2pPr>
            <a:lvl3pPr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3pPr>
            <a:lvl4pPr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4pPr>
            <a:lvl5pPr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5pPr>
            <a:lvl6pPr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6pPr>
            <a:lvl7pPr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7pPr>
            <a:lvl8pPr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8pPr>
            <a:lvl9pPr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Shape 16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" name="Shape 19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20" name="Shape 20"/>
          <p:cNvSpPr txBox="1"/>
          <p:nvPr>
            <p:ph idx="1" type="body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21" name="Shape 21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24" name="Shape 24"/>
          <p:cNvSpPr txBox="1"/>
          <p:nvPr>
            <p:ph idx="1" type="body"/>
          </p:nvPr>
        </p:nvSpPr>
        <p:spPr>
          <a:xfrm>
            <a:off x="311700" y="1152475"/>
            <a:ext cx="3999899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buSzPct val="100000"/>
              <a:defRPr sz="1400"/>
            </a:lvl1pPr>
            <a:lvl2pPr>
              <a:spcBef>
                <a:spcPts val="0"/>
              </a:spcBef>
              <a:buSzPct val="100000"/>
              <a:defRPr sz="1200"/>
            </a:lvl2pPr>
            <a:lvl3pPr>
              <a:spcBef>
                <a:spcPts val="0"/>
              </a:spcBef>
              <a:buSzPct val="100000"/>
              <a:defRPr sz="1200"/>
            </a:lvl3pPr>
            <a:lvl4pPr>
              <a:spcBef>
                <a:spcPts val="0"/>
              </a:spcBef>
              <a:buSzPct val="100000"/>
              <a:defRPr sz="1200"/>
            </a:lvl4pPr>
            <a:lvl5pPr>
              <a:spcBef>
                <a:spcPts val="0"/>
              </a:spcBef>
              <a:buSzPct val="100000"/>
              <a:defRPr sz="1200"/>
            </a:lvl5pPr>
            <a:lvl6pPr>
              <a:spcBef>
                <a:spcPts val="0"/>
              </a:spcBef>
              <a:buSzPct val="100000"/>
              <a:defRPr sz="1200"/>
            </a:lvl6pPr>
            <a:lvl7pPr>
              <a:spcBef>
                <a:spcPts val="0"/>
              </a:spcBef>
              <a:buSzPct val="100000"/>
              <a:defRPr sz="1200"/>
            </a:lvl7pPr>
            <a:lvl8pPr>
              <a:spcBef>
                <a:spcPts val="0"/>
              </a:spcBef>
              <a:buSzPct val="100000"/>
              <a:defRPr sz="1200"/>
            </a:lvl8pPr>
            <a:lvl9pPr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5" name="Shape 25"/>
          <p:cNvSpPr txBox="1"/>
          <p:nvPr>
            <p:ph idx="2" type="body"/>
          </p:nvPr>
        </p:nvSpPr>
        <p:spPr>
          <a:xfrm>
            <a:off x="4832400" y="1152475"/>
            <a:ext cx="3999899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buSzPct val="100000"/>
              <a:defRPr sz="1400"/>
            </a:lvl1pPr>
            <a:lvl2pPr>
              <a:spcBef>
                <a:spcPts val="0"/>
              </a:spcBef>
              <a:buSzPct val="100000"/>
              <a:defRPr sz="1200"/>
            </a:lvl2pPr>
            <a:lvl3pPr>
              <a:spcBef>
                <a:spcPts val="0"/>
              </a:spcBef>
              <a:buSzPct val="100000"/>
              <a:defRPr sz="1200"/>
            </a:lvl3pPr>
            <a:lvl4pPr>
              <a:spcBef>
                <a:spcPts val="0"/>
              </a:spcBef>
              <a:buSzPct val="100000"/>
              <a:defRPr sz="1200"/>
            </a:lvl4pPr>
            <a:lvl5pPr>
              <a:spcBef>
                <a:spcPts val="0"/>
              </a:spcBef>
              <a:buSzPct val="100000"/>
              <a:defRPr sz="1200"/>
            </a:lvl5pPr>
            <a:lvl6pPr>
              <a:spcBef>
                <a:spcPts val="0"/>
              </a:spcBef>
              <a:buSzPct val="100000"/>
              <a:defRPr sz="1200"/>
            </a:lvl6pPr>
            <a:lvl7pPr>
              <a:spcBef>
                <a:spcPts val="0"/>
              </a:spcBef>
              <a:buSzPct val="100000"/>
              <a:defRPr sz="1200"/>
            </a:lvl7pPr>
            <a:lvl8pPr>
              <a:spcBef>
                <a:spcPts val="0"/>
              </a:spcBef>
              <a:buSzPct val="100000"/>
              <a:defRPr sz="1200"/>
            </a:lvl8pPr>
            <a:lvl9pPr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6" name="Shape 26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29" name="Shape 29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/>
          <p:nvPr>
            <p:ph type="title"/>
          </p:nvPr>
        </p:nvSpPr>
        <p:spPr>
          <a:xfrm>
            <a:off x="311700" y="555600"/>
            <a:ext cx="2807999" cy="7556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>
              <a:spcBef>
                <a:spcPts val="0"/>
              </a:spcBef>
              <a:buSzPct val="100000"/>
              <a:defRPr sz="2400"/>
            </a:lvl1pPr>
            <a:lvl2pPr>
              <a:spcBef>
                <a:spcPts val="0"/>
              </a:spcBef>
              <a:buSzPct val="100000"/>
              <a:defRPr sz="2400"/>
            </a:lvl2pPr>
            <a:lvl3pPr>
              <a:spcBef>
                <a:spcPts val="0"/>
              </a:spcBef>
              <a:buSzPct val="100000"/>
              <a:defRPr sz="2400"/>
            </a:lvl3pPr>
            <a:lvl4pPr>
              <a:spcBef>
                <a:spcPts val="0"/>
              </a:spcBef>
              <a:buSzPct val="100000"/>
              <a:defRPr sz="2400"/>
            </a:lvl4pPr>
            <a:lvl5pPr>
              <a:spcBef>
                <a:spcPts val="0"/>
              </a:spcBef>
              <a:buSzPct val="100000"/>
              <a:defRPr sz="2400"/>
            </a:lvl5pPr>
            <a:lvl6pPr>
              <a:spcBef>
                <a:spcPts val="0"/>
              </a:spcBef>
              <a:buSzPct val="100000"/>
              <a:defRPr sz="2400"/>
            </a:lvl6pPr>
            <a:lvl7pPr>
              <a:spcBef>
                <a:spcPts val="0"/>
              </a:spcBef>
              <a:buSzPct val="100000"/>
              <a:defRPr sz="2400"/>
            </a:lvl7pPr>
            <a:lvl8pPr>
              <a:spcBef>
                <a:spcPts val="0"/>
              </a:spcBef>
              <a:buSzPct val="100000"/>
              <a:defRPr sz="2400"/>
            </a:lvl8pPr>
            <a:lvl9pPr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2" name="Shape 32"/>
          <p:cNvSpPr txBox="1"/>
          <p:nvPr>
            <p:ph idx="1" type="body"/>
          </p:nvPr>
        </p:nvSpPr>
        <p:spPr>
          <a:xfrm>
            <a:off x="311700" y="1389600"/>
            <a:ext cx="2807999" cy="3179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buSzPct val="100000"/>
              <a:defRPr sz="1200"/>
            </a:lvl1pPr>
            <a:lvl2pPr>
              <a:spcBef>
                <a:spcPts val="0"/>
              </a:spcBef>
              <a:buSzPct val="100000"/>
              <a:defRPr sz="1200"/>
            </a:lvl2pPr>
            <a:lvl3pPr>
              <a:spcBef>
                <a:spcPts val="0"/>
              </a:spcBef>
              <a:buSzPct val="100000"/>
              <a:defRPr sz="1200"/>
            </a:lvl3pPr>
            <a:lvl4pPr>
              <a:spcBef>
                <a:spcPts val="0"/>
              </a:spcBef>
              <a:buSzPct val="100000"/>
              <a:defRPr sz="1200"/>
            </a:lvl4pPr>
            <a:lvl5pPr>
              <a:spcBef>
                <a:spcPts val="0"/>
              </a:spcBef>
              <a:buSzPct val="100000"/>
              <a:defRPr sz="1200"/>
            </a:lvl5pPr>
            <a:lvl6pPr>
              <a:spcBef>
                <a:spcPts val="0"/>
              </a:spcBef>
              <a:buSzPct val="100000"/>
              <a:defRPr sz="1200"/>
            </a:lvl6pPr>
            <a:lvl7pPr>
              <a:spcBef>
                <a:spcPts val="0"/>
              </a:spcBef>
              <a:buSzPct val="100000"/>
              <a:defRPr sz="1200"/>
            </a:lvl7pPr>
            <a:lvl8pPr>
              <a:spcBef>
                <a:spcPts val="0"/>
              </a:spcBef>
              <a:buSzPct val="100000"/>
              <a:defRPr sz="1200"/>
            </a:lvl8pPr>
            <a:lvl9pPr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3" name="Shape 33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bg>
      <p:bgPr>
        <a:solidFill>
          <a:schemeClr val="lt2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>
              <a:spcBef>
                <a:spcPts val="0"/>
              </a:spcBef>
              <a:buSzPct val="100000"/>
              <a:defRPr sz="4800"/>
            </a:lvl1pPr>
            <a:lvl2pPr>
              <a:spcBef>
                <a:spcPts val="0"/>
              </a:spcBef>
              <a:buSzPct val="100000"/>
              <a:defRPr sz="4800"/>
            </a:lvl2pPr>
            <a:lvl3pPr>
              <a:spcBef>
                <a:spcPts val="0"/>
              </a:spcBef>
              <a:buSzPct val="100000"/>
              <a:defRPr sz="4800"/>
            </a:lvl3pPr>
            <a:lvl4pPr>
              <a:spcBef>
                <a:spcPts val="0"/>
              </a:spcBef>
              <a:buSzPct val="100000"/>
              <a:defRPr sz="4800"/>
            </a:lvl4pPr>
            <a:lvl5pPr>
              <a:spcBef>
                <a:spcPts val="0"/>
              </a:spcBef>
              <a:buSzPct val="100000"/>
              <a:defRPr sz="4800"/>
            </a:lvl5pPr>
            <a:lvl6pPr>
              <a:spcBef>
                <a:spcPts val="0"/>
              </a:spcBef>
              <a:buSzPct val="100000"/>
              <a:defRPr sz="4800"/>
            </a:lvl6pPr>
            <a:lvl7pPr>
              <a:spcBef>
                <a:spcPts val="0"/>
              </a:spcBef>
              <a:buSzPct val="100000"/>
              <a:defRPr sz="4800"/>
            </a:lvl7pPr>
            <a:lvl8pPr>
              <a:spcBef>
                <a:spcPts val="0"/>
              </a:spcBef>
              <a:buSzPct val="100000"/>
              <a:defRPr sz="4800"/>
            </a:lvl8pPr>
            <a:lvl9pPr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36" name="Shape 36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/>
          <p:nvPr/>
        </p:nvSpPr>
        <p:spPr>
          <a:xfrm>
            <a:off x="4572000" y="75"/>
            <a:ext cx="4572000" cy="514349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39" name="Shape 3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" name="Shape 40"/>
          <p:cNvSpPr txBox="1"/>
          <p:nvPr>
            <p:ph type="title"/>
          </p:nvPr>
        </p:nvSpPr>
        <p:spPr>
          <a:xfrm>
            <a:off x="265500" y="1205825"/>
            <a:ext cx="4045199" cy="15095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algn="ctr">
              <a:spcBef>
                <a:spcPts val="0"/>
              </a:spcBef>
              <a:buSzPct val="100000"/>
              <a:defRPr sz="4200"/>
            </a:lvl1pPr>
            <a:lvl2pPr algn="ctr">
              <a:spcBef>
                <a:spcPts val="0"/>
              </a:spcBef>
              <a:buSzPct val="100000"/>
              <a:defRPr sz="4200"/>
            </a:lvl2pPr>
            <a:lvl3pPr algn="ctr">
              <a:spcBef>
                <a:spcPts val="0"/>
              </a:spcBef>
              <a:buSzPct val="100000"/>
              <a:defRPr sz="4200"/>
            </a:lvl3pPr>
            <a:lvl4pPr algn="ctr">
              <a:spcBef>
                <a:spcPts val="0"/>
              </a:spcBef>
              <a:buSzPct val="100000"/>
              <a:defRPr sz="4200"/>
            </a:lvl4pPr>
            <a:lvl5pPr algn="ctr">
              <a:spcBef>
                <a:spcPts val="0"/>
              </a:spcBef>
              <a:buSzPct val="100000"/>
              <a:defRPr sz="4200"/>
            </a:lvl5pPr>
            <a:lvl6pPr algn="ctr">
              <a:spcBef>
                <a:spcPts val="0"/>
              </a:spcBef>
              <a:buSzPct val="100000"/>
              <a:defRPr sz="4200"/>
            </a:lvl6pPr>
            <a:lvl7pPr algn="ctr">
              <a:spcBef>
                <a:spcPts val="0"/>
              </a:spcBef>
              <a:buSzPct val="100000"/>
              <a:defRPr sz="4200"/>
            </a:lvl7pPr>
            <a:lvl8pPr algn="ctr">
              <a:spcBef>
                <a:spcPts val="0"/>
              </a:spcBef>
              <a:buSzPct val="100000"/>
              <a:defRPr sz="4200"/>
            </a:lvl8pPr>
            <a:lvl9pPr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41" name="Shape 41"/>
          <p:cNvSpPr txBox="1"/>
          <p:nvPr>
            <p:ph idx="1" type="subTitle"/>
          </p:nvPr>
        </p:nvSpPr>
        <p:spPr>
          <a:xfrm>
            <a:off x="265500" y="2769000"/>
            <a:ext cx="4045199" cy="13455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42" name="Shape 42"/>
          <p:cNvSpPr txBox="1"/>
          <p:nvPr>
            <p:ph idx="2" type="body"/>
          </p:nvPr>
        </p:nvSpPr>
        <p:spPr>
          <a:xfrm>
            <a:off x="4939500" y="724200"/>
            <a:ext cx="3837000" cy="3695099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idx="1" type="body"/>
          </p:nvPr>
        </p:nvSpPr>
        <p:spPr>
          <a:xfrm>
            <a:off x="311700" y="4236825"/>
            <a:ext cx="5998800" cy="598799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</a:lstStyle>
          <a:p/>
        </p:txBody>
      </p:sp>
      <p:sp>
        <p:nvSpPr>
          <p:cNvPr id="46" name="Shape 46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4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6" name="Shape 6"/>
          <p:cNvSpPr txBox="1"/>
          <p:nvPr>
            <p:ph idx="1" type="body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ct val="100000"/>
              <a:buFont typeface="Proxima Nova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</p:titleStyle>
    <p:body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07.png"/><Relationship Id="rId4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Relationship Id="rId4" Type="http://schemas.openxmlformats.org/officeDocument/2006/relationships/image" Target="../media/image13.png"/><Relationship Id="rId5" Type="http://schemas.openxmlformats.org/officeDocument/2006/relationships/image" Target="../media/image0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Relationship Id="rId4" Type="http://schemas.openxmlformats.org/officeDocument/2006/relationships/image" Target="../media/image08.png"/><Relationship Id="rId5" Type="http://schemas.openxmlformats.org/officeDocument/2006/relationships/image" Target="../media/image15.png"/><Relationship Id="rId6" Type="http://schemas.openxmlformats.org/officeDocument/2006/relationships/image" Target="../media/image14.png"/><Relationship Id="rId7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06.jpg"/><Relationship Id="rId4" Type="http://schemas.openxmlformats.org/officeDocument/2006/relationships/image" Target="../media/image01.png"/><Relationship Id="rId5" Type="http://schemas.openxmlformats.org/officeDocument/2006/relationships/image" Target="../media/image03.png"/><Relationship Id="rId6" Type="http://schemas.openxmlformats.org/officeDocument/2006/relationships/image" Target="../media/image0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05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02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02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png"/><Relationship Id="rId4" Type="http://schemas.openxmlformats.org/officeDocument/2006/relationships/image" Target="../media/image0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Relationship Id="rId4" Type="http://schemas.openxmlformats.org/officeDocument/2006/relationships/image" Target="../media/image0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Relationship Id="rId4" Type="http://schemas.openxmlformats.org/officeDocument/2006/relationships/image" Target="../media/image0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/>
          <p:nvPr>
            <p:ph type="ctrTitle"/>
          </p:nvPr>
        </p:nvSpPr>
        <p:spPr>
          <a:xfrm>
            <a:off x="390525" y="1323725"/>
            <a:ext cx="8222100" cy="9335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b="1" lang="en"/>
              <a:t>CrowdPower: Events/Crowds</a:t>
            </a:r>
          </a:p>
        </p:txBody>
      </p:sp>
      <p:sp>
        <p:nvSpPr>
          <p:cNvPr id="56" name="Shape 56"/>
          <p:cNvSpPr txBox="1"/>
          <p:nvPr>
            <p:ph idx="1" type="subTitle"/>
          </p:nvPr>
        </p:nvSpPr>
        <p:spPr>
          <a:xfrm>
            <a:off x="460950" y="3334592"/>
            <a:ext cx="8222100" cy="10019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/>
              <a:t>Dartis Willis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Cristian Lara</a:t>
            </a:r>
          </a:p>
          <a:p>
            <a:pPr>
              <a:spcBef>
                <a:spcPts val="0"/>
              </a:spcBef>
              <a:buNone/>
            </a:pPr>
            <a:r>
              <a:rPr lang="en"/>
              <a:t>Neven Wang -Tomic</a:t>
            </a:r>
          </a:p>
        </p:txBody>
      </p:sp>
    </p:spTree>
  </p:cSld>
  <p:clrMapOvr>
    <a:masterClrMapping/>
  </p:clrMapOvr>
  <p:transition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/>
          <p:nvPr>
            <p:ph type="title"/>
          </p:nvPr>
        </p:nvSpPr>
        <p:spPr>
          <a:xfrm>
            <a:off x="432750" y="0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"/>
              <a:t>Experience Prototype #1 “Bubble Map”</a:t>
            </a:r>
          </a:p>
        </p:txBody>
      </p:sp>
      <p:pic>
        <p:nvPicPr>
          <p:cNvPr id="133" name="Shape 133"/>
          <p:cNvPicPr preferRelativeResize="0"/>
          <p:nvPr/>
        </p:nvPicPr>
        <p:blipFill rotWithShape="1">
          <a:blip r:embed="rId3">
            <a:alphaModFix/>
          </a:blip>
          <a:srcRect b="4497" l="0" r="0" t="8682"/>
          <a:stretch/>
        </p:blipFill>
        <p:spPr>
          <a:xfrm>
            <a:off x="121025" y="627712"/>
            <a:ext cx="3304650" cy="215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Shape 134"/>
          <p:cNvPicPr preferRelativeResize="0"/>
          <p:nvPr/>
        </p:nvPicPr>
        <p:blipFill rotWithShape="1">
          <a:blip r:embed="rId4">
            <a:alphaModFix/>
          </a:blip>
          <a:srcRect b="15232" l="0" r="0" t="0"/>
          <a:stretch/>
        </p:blipFill>
        <p:spPr>
          <a:xfrm>
            <a:off x="121025" y="2834725"/>
            <a:ext cx="3304650" cy="2101025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Shape 135"/>
          <p:cNvSpPr txBox="1"/>
          <p:nvPr/>
        </p:nvSpPr>
        <p:spPr>
          <a:xfrm>
            <a:off x="3499075" y="627725"/>
            <a:ext cx="5589899" cy="42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>
                <a:solidFill>
                  <a:srgbClr val="383838"/>
                </a:solidFill>
              </a:rPr>
              <a:t>Description: Bubble map of nearby events showing their immediate popularity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383838"/>
              </a:solidFill>
            </a:endParaRPr>
          </a:p>
          <a:p>
            <a:pPr rtl="0">
              <a:spcBef>
                <a:spcPts val="0"/>
              </a:spcBef>
              <a:buNone/>
            </a:pPr>
            <a:r>
              <a:rPr lang="en">
                <a:solidFill>
                  <a:srgbClr val="383838"/>
                </a:solidFill>
              </a:rPr>
              <a:t>What worked?</a:t>
            </a:r>
          </a:p>
          <a:p>
            <a:pPr indent="-228600" lvl="0" marL="457200" rtl="0">
              <a:spcBef>
                <a:spcPts val="0"/>
              </a:spcBef>
              <a:buClr>
                <a:srgbClr val="383838"/>
              </a:buClr>
              <a:buChar char="●"/>
            </a:pPr>
            <a:r>
              <a:rPr lang="en" u="sng">
                <a:solidFill>
                  <a:srgbClr val="383838"/>
                </a:solidFill>
              </a:rPr>
              <a:t>The “hotness” meter</a:t>
            </a:r>
          </a:p>
          <a:p>
            <a:pPr indent="-228600" lvl="0" marL="457200" rtl="0">
              <a:spcBef>
                <a:spcPts val="0"/>
              </a:spcBef>
              <a:buClr>
                <a:srgbClr val="383838"/>
              </a:buClr>
              <a:buChar char="●"/>
            </a:pPr>
            <a:r>
              <a:rPr lang="en" u="sng">
                <a:solidFill>
                  <a:srgbClr val="383838"/>
                </a:solidFill>
              </a:rPr>
              <a:t>Map Representation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383838"/>
              </a:solidFill>
            </a:endParaRPr>
          </a:p>
          <a:p>
            <a:pPr rtl="0">
              <a:spcBef>
                <a:spcPts val="0"/>
              </a:spcBef>
              <a:buNone/>
            </a:pPr>
            <a:r>
              <a:rPr lang="en">
                <a:solidFill>
                  <a:srgbClr val="383838"/>
                </a:solidFill>
              </a:rPr>
              <a:t>What didn’t?</a:t>
            </a:r>
          </a:p>
          <a:p>
            <a:pPr indent="-228600" lvl="0" marL="457200" rtl="0">
              <a:spcBef>
                <a:spcPts val="0"/>
              </a:spcBef>
              <a:buClr>
                <a:srgbClr val="383838"/>
              </a:buClr>
              <a:buChar char="●"/>
            </a:pPr>
            <a:r>
              <a:rPr lang="en" u="sng">
                <a:solidFill>
                  <a:srgbClr val="383838"/>
                </a:solidFill>
              </a:rPr>
              <a:t>False events being created</a:t>
            </a:r>
          </a:p>
          <a:p>
            <a:pPr indent="-228600" lvl="0" marL="457200" rtl="0">
              <a:spcBef>
                <a:spcPts val="0"/>
              </a:spcBef>
              <a:buClr>
                <a:srgbClr val="383838"/>
              </a:buClr>
              <a:buChar char="●"/>
            </a:pPr>
            <a:r>
              <a:rPr lang="en" u="sng">
                <a:solidFill>
                  <a:srgbClr val="383838"/>
                </a:solidFill>
              </a:rPr>
              <a:t>Unreliable event time reporting</a:t>
            </a:r>
          </a:p>
          <a:p>
            <a:pPr indent="-228600" lvl="0" marL="457200" rtl="0">
              <a:spcBef>
                <a:spcPts val="0"/>
              </a:spcBef>
              <a:buClr>
                <a:srgbClr val="383838"/>
              </a:buClr>
              <a:buChar char="●"/>
            </a:pPr>
            <a:r>
              <a:rPr lang="en" u="sng">
                <a:solidFill>
                  <a:srgbClr val="383838"/>
                </a:solidFill>
              </a:rPr>
              <a:t>Survey-esque questions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383838"/>
              </a:solidFill>
            </a:endParaRPr>
          </a:p>
          <a:p>
            <a:pPr rtl="0">
              <a:spcBef>
                <a:spcPts val="0"/>
              </a:spcBef>
              <a:buNone/>
            </a:pPr>
            <a:r>
              <a:rPr lang="en">
                <a:solidFill>
                  <a:srgbClr val="383838"/>
                </a:solidFill>
              </a:rPr>
              <a:t>Surprises? New Learnings?</a:t>
            </a:r>
          </a:p>
          <a:p>
            <a:pPr indent="-228600" lvl="0" marL="457200" rtl="0">
              <a:spcBef>
                <a:spcPts val="0"/>
              </a:spcBef>
              <a:buClr>
                <a:srgbClr val="383838"/>
              </a:buClr>
              <a:buChar char="●"/>
            </a:pPr>
            <a:r>
              <a:rPr lang="en" u="sng">
                <a:solidFill>
                  <a:srgbClr val="383838"/>
                </a:solidFill>
              </a:rPr>
              <a:t>It would be difficult to implement for small events</a:t>
            </a:r>
          </a:p>
          <a:p>
            <a:pPr indent="-228600" lvl="0" marL="457200" rtl="0">
              <a:spcBef>
                <a:spcPts val="0"/>
              </a:spcBef>
              <a:buClr>
                <a:srgbClr val="383838"/>
              </a:buClr>
              <a:buChar char="●"/>
            </a:pPr>
            <a:r>
              <a:rPr lang="en" u="sng">
                <a:solidFill>
                  <a:srgbClr val="383838"/>
                </a:solidFill>
              </a:rPr>
              <a:t>How can we tell if an event’s plans change?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383838"/>
              </a:solidFill>
            </a:endParaRPr>
          </a:p>
          <a:p>
            <a:pPr rtl="0">
              <a:spcBef>
                <a:spcPts val="0"/>
              </a:spcBef>
              <a:buNone/>
            </a:pPr>
            <a:r>
              <a:rPr lang="en">
                <a:solidFill>
                  <a:srgbClr val="383838"/>
                </a:solidFill>
              </a:rPr>
              <a:t>Main Assumption Validity? </a:t>
            </a:r>
            <a:r>
              <a:rPr lang="en" u="sng">
                <a:solidFill>
                  <a:srgbClr val="00FF00"/>
                </a:solidFill>
              </a:rPr>
              <a:t>Valid</a:t>
            </a:r>
          </a:p>
          <a:p>
            <a:pPr indent="-228600" lvl="0" marL="457200" rtl="0">
              <a:spcBef>
                <a:spcPts val="0"/>
              </a:spcBef>
              <a:buClr>
                <a:srgbClr val="383838"/>
              </a:buClr>
              <a:buChar char="●"/>
            </a:pPr>
            <a:r>
              <a:rPr lang="en" u="sng">
                <a:solidFill>
                  <a:srgbClr val="383838"/>
                </a:solidFill>
              </a:rPr>
              <a:t>Seeing location based visualizations of events is a valid desire</a:t>
            </a:r>
          </a:p>
        </p:txBody>
      </p:sp>
    </p:spTree>
  </p:cSld>
  <p:clrMapOvr>
    <a:masterClrMapping/>
  </p:clrMapOvr>
  <p:transition spd="slow">
    <p:cut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Shape 140"/>
          <p:cNvPicPr preferRelativeResize="0"/>
          <p:nvPr/>
        </p:nvPicPr>
        <p:blipFill rotWithShape="1">
          <a:blip r:embed="rId3">
            <a:alphaModFix/>
          </a:blip>
          <a:srcRect b="13278" l="6363" r="2203" t="22478"/>
          <a:stretch/>
        </p:blipFill>
        <p:spPr>
          <a:xfrm rot="10800000">
            <a:off x="143024" y="583712"/>
            <a:ext cx="4255500" cy="22426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Shape 141"/>
          <p:cNvPicPr preferRelativeResize="0"/>
          <p:nvPr/>
        </p:nvPicPr>
        <p:blipFill rotWithShape="1">
          <a:blip r:embed="rId4">
            <a:alphaModFix/>
          </a:blip>
          <a:srcRect b="6715" l="0" r="4834" t="4102"/>
          <a:stretch/>
        </p:blipFill>
        <p:spPr>
          <a:xfrm>
            <a:off x="143025" y="2889250"/>
            <a:ext cx="1650574" cy="2062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Shape 142"/>
          <p:cNvPicPr preferRelativeResize="0"/>
          <p:nvPr/>
        </p:nvPicPr>
        <p:blipFill rotWithShape="1">
          <a:blip r:embed="rId5">
            <a:alphaModFix/>
          </a:blip>
          <a:srcRect b="6715" l="0" r="18233" t="4102"/>
          <a:stretch/>
        </p:blipFill>
        <p:spPr>
          <a:xfrm>
            <a:off x="1869962" y="2889250"/>
            <a:ext cx="2521125" cy="2062374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Shape 143"/>
          <p:cNvSpPr txBox="1"/>
          <p:nvPr>
            <p:ph type="title"/>
          </p:nvPr>
        </p:nvSpPr>
        <p:spPr>
          <a:xfrm>
            <a:off x="432750" y="0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Experience Prototype #2 “Timeline”</a:t>
            </a:r>
          </a:p>
        </p:txBody>
      </p:sp>
      <p:sp>
        <p:nvSpPr>
          <p:cNvPr id="144" name="Shape 144"/>
          <p:cNvSpPr txBox="1"/>
          <p:nvPr/>
        </p:nvSpPr>
        <p:spPr>
          <a:xfrm>
            <a:off x="4467450" y="583700"/>
            <a:ext cx="4555499" cy="43679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>
                <a:solidFill>
                  <a:srgbClr val="383838"/>
                </a:solidFill>
              </a:rPr>
              <a:t>Description: Timeline keeping track of past events attended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383838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383838"/>
                </a:solidFill>
              </a:rPr>
              <a:t>What worked?</a:t>
            </a:r>
          </a:p>
          <a:p>
            <a:pPr indent="-228600" lvl="0" marL="457200" rtl="0">
              <a:spcBef>
                <a:spcPts val="0"/>
              </a:spcBef>
              <a:buClr>
                <a:srgbClr val="383838"/>
              </a:buClr>
              <a:buChar char="●"/>
            </a:pPr>
            <a:r>
              <a:rPr lang="en" u="sng">
                <a:solidFill>
                  <a:srgbClr val="383838"/>
                </a:solidFill>
              </a:rPr>
              <a:t>Timeline Format</a:t>
            </a:r>
          </a:p>
          <a:p>
            <a:pPr indent="-228600" lvl="0" marL="457200" rtl="0">
              <a:spcBef>
                <a:spcPts val="0"/>
              </a:spcBef>
              <a:buClr>
                <a:srgbClr val="383838"/>
              </a:buClr>
              <a:buChar char="●"/>
            </a:pPr>
            <a:r>
              <a:rPr lang="en" u="sng">
                <a:solidFill>
                  <a:srgbClr val="383838"/>
                </a:solidFill>
              </a:rPr>
              <a:t>Blurbs method of documentation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383838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383838"/>
                </a:solidFill>
              </a:rPr>
              <a:t>What didn’t?</a:t>
            </a:r>
          </a:p>
          <a:p>
            <a:pPr indent="-228600" lvl="0" marL="457200" rtl="0">
              <a:spcBef>
                <a:spcPts val="0"/>
              </a:spcBef>
              <a:buClr>
                <a:srgbClr val="383838"/>
              </a:buClr>
              <a:buChar char="●"/>
            </a:pPr>
            <a:r>
              <a:rPr lang="en" u="sng">
                <a:solidFill>
                  <a:srgbClr val="383838"/>
                </a:solidFill>
              </a:rPr>
              <a:t>Uploading directly to app is inconvenient</a:t>
            </a:r>
          </a:p>
          <a:p>
            <a:pPr indent="-228600" lvl="0" marL="457200" rtl="0">
              <a:spcBef>
                <a:spcPts val="0"/>
              </a:spcBef>
              <a:buClr>
                <a:srgbClr val="383838"/>
              </a:buClr>
              <a:buChar char="●"/>
            </a:pPr>
            <a:r>
              <a:rPr lang="en" u="sng">
                <a:solidFill>
                  <a:srgbClr val="383838"/>
                </a:solidFill>
              </a:rPr>
              <a:t>Separated blurbs and snapshots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383838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383838"/>
                </a:solidFill>
              </a:rPr>
              <a:t>Surprises? New Learnings?</a:t>
            </a:r>
          </a:p>
          <a:p>
            <a:pPr indent="-228600" lvl="0" marL="457200" rtl="0">
              <a:spcBef>
                <a:spcPts val="0"/>
              </a:spcBef>
              <a:buClr>
                <a:srgbClr val="383838"/>
              </a:buClr>
              <a:buChar char="●"/>
            </a:pPr>
            <a:r>
              <a:rPr lang="en" u="sng">
                <a:solidFill>
                  <a:srgbClr val="383838"/>
                </a:solidFill>
              </a:rPr>
              <a:t>Images enhance experience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383838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383838"/>
                </a:solidFill>
              </a:rPr>
              <a:t>Main Assumption Validity? </a:t>
            </a:r>
            <a:r>
              <a:rPr lang="en" u="sng">
                <a:solidFill>
                  <a:srgbClr val="00FF00"/>
                </a:solidFill>
              </a:rPr>
              <a:t>Valid</a:t>
            </a:r>
          </a:p>
          <a:p>
            <a:pPr indent="-228600" lvl="0" marL="457200" rtl="0">
              <a:spcBef>
                <a:spcPts val="0"/>
              </a:spcBef>
              <a:buClr>
                <a:srgbClr val="383838"/>
              </a:buClr>
              <a:buChar char="●"/>
            </a:pPr>
            <a:r>
              <a:rPr lang="en" u="sng">
                <a:solidFill>
                  <a:srgbClr val="383838"/>
                </a:solidFill>
              </a:rPr>
              <a:t>People want a social record of events they have attended</a:t>
            </a:r>
          </a:p>
        </p:txBody>
      </p:sp>
    </p:spTree>
  </p:cSld>
  <p:clrMapOvr>
    <a:masterClrMapping/>
  </p:clrMapOvr>
  <p:transition spd="slow">
    <p:cut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Shape 149"/>
          <p:cNvPicPr preferRelativeResize="0"/>
          <p:nvPr/>
        </p:nvPicPr>
        <p:blipFill rotWithShape="1">
          <a:blip r:embed="rId3">
            <a:alphaModFix/>
          </a:blip>
          <a:srcRect b="0" l="0" r="3920" t="0"/>
          <a:stretch/>
        </p:blipFill>
        <p:spPr>
          <a:xfrm>
            <a:off x="124175" y="610375"/>
            <a:ext cx="1479975" cy="215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Shape 150"/>
          <p:cNvPicPr preferRelativeResize="0"/>
          <p:nvPr/>
        </p:nvPicPr>
        <p:blipFill rotWithShape="1">
          <a:blip r:embed="rId4">
            <a:alphaModFix/>
          </a:blip>
          <a:srcRect b="0" l="6950" r="0" t="0"/>
          <a:stretch/>
        </p:blipFill>
        <p:spPr>
          <a:xfrm>
            <a:off x="1664675" y="617650"/>
            <a:ext cx="3397924" cy="2142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Shape 151"/>
          <p:cNvPicPr preferRelativeResize="0"/>
          <p:nvPr/>
        </p:nvPicPr>
        <p:blipFill rotWithShape="1">
          <a:blip r:embed="rId5">
            <a:alphaModFix/>
          </a:blip>
          <a:srcRect b="3716" l="17979" r="40594" t="0"/>
          <a:stretch/>
        </p:blipFill>
        <p:spPr>
          <a:xfrm>
            <a:off x="3404275" y="2804775"/>
            <a:ext cx="1649599" cy="2156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Shape 152"/>
          <p:cNvPicPr preferRelativeResize="0"/>
          <p:nvPr/>
        </p:nvPicPr>
        <p:blipFill rotWithShape="1">
          <a:blip r:embed="rId6">
            <a:alphaModFix/>
          </a:blip>
          <a:srcRect b="25662" l="0" r="7783" t="6517"/>
          <a:stretch/>
        </p:blipFill>
        <p:spPr>
          <a:xfrm>
            <a:off x="124175" y="2804750"/>
            <a:ext cx="1649600" cy="215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Shape 153"/>
          <p:cNvPicPr preferRelativeResize="0"/>
          <p:nvPr/>
        </p:nvPicPr>
        <p:blipFill rotWithShape="1">
          <a:blip r:embed="rId7">
            <a:alphaModFix/>
          </a:blip>
          <a:srcRect b="30131" l="7219" r="41429" t="27938"/>
          <a:stretch/>
        </p:blipFill>
        <p:spPr>
          <a:xfrm>
            <a:off x="1849375" y="2804775"/>
            <a:ext cx="1485650" cy="215670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Shape 154"/>
          <p:cNvSpPr txBox="1"/>
          <p:nvPr>
            <p:ph type="title"/>
          </p:nvPr>
        </p:nvSpPr>
        <p:spPr>
          <a:xfrm>
            <a:off x="476775" y="0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Experience Prototype #3 “Real-Time Update”</a:t>
            </a:r>
          </a:p>
        </p:txBody>
      </p:sp>
      <p:sp>
        <p:nvSpPr>
          <p:cNvPr id="155" name="Shape 155"/>
          <p:cNvSpPr txBox="1"/>
          <p:nvPr/>
        </p:nvSpPr>
        <p:spPr>
          <a:xfrm>
            <a:off x="5123125" y="617650"/>
            <a:ext cx="3943799" cy="434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>
                <a:solidFill>
                  <a:srgbClr val="383838"/>
                </a:solidFill>
              </a:rPr>
              <a:t>Description: Live feed of events with supplied pictures for each event.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383838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383838"/>
                </a:solidFill>
              </a:rPr>
              <a:t>What worked?</a:t>
            </a:r>
          </a:p>
          <a:p>
            <a:pPr indent="-228600" lvl="0" marL="457200" rtl="0">
              <a:spcBef>
                <a:spcPts val="0"/>
              </a:spcBef>
              <a:buClr>
                <a:srgbClr val="383838"/>
              </a:buClr>
              <a:buChar char="●"/>
            </a:pPr>
            <a:r>
              <a:rPr lang="en" u="sng">
                <a:solidFill>
                  <a:srgbClr val="383838"/>
                </a:solidFill>
              </a:rPr>
              <a:t>Potential for “wide” selection of events</a:t>
            </a:r>
          </a:p>
          <a:p>
            <a:pPr indent="-228600" lvl="0" marL="457200" rtl="0">
              <a:spcBef>
                <a:spcPts val="0"/>
              </a:spcBef>
              <a:buClr>
                <a:srgbClr val="383838"/>
              </a:buClr>
              <a:buChar char="●"/>
            </a:pPr>
            <a:r>
              <a:rPr lang="en" u="sng">
                <a:solidFill>
                  <a:srgbClr val="383838"/>
                </a:solidFill>
              </a:rPr>
              <a:t>Incentive to upload pictures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383838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383838"/>
                </a:solidFill>
              </a:rPr>
              <a:t>What didn’t?</a:t>
            </a:r>
          </a:p>
          <a:p>
            <a:pPr indent="-228600" lvl="0" marL="457200" rtl="0">
              <a:spcBef>
                <a:spcPts val="0"/>
              </a:spcBef>
              <a:buClr>
                <a:srgbClr val="383838"/>
              </a:buClr>
              <a:buChar char="●"/>
            </a:pPr>
            <a:r>
              <a:rPr lang="en" u="sng">
                <a:solidFill>
                  <a:srgbClr val="383838"/>
                </a:solidFill>
              </a:rPr>
              <a:t>Security</a:t>
            </a:r>
          </a:p>
          <a:p>
            <a:pPr indent="-228600" lvl="0" marL="457200" rtl="0">
              <a:spcBef>
                <a:spcPts val="0"/>
              </a:spcBef>
              <a:buClr>
                <a:srgbClr val="383838"/>
              </a:buClr>
              <a:buChar char="●"/>
            </a:pPr>
            <a:r>
              <a:rPr lang="en" u="sng">
                <a:solidFill>
                  <a:srgbClr val="383838"/>
                </a:solidFill>
              </a:rPr>
              <a:t>Inclusion of friends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 u="sng">
              <a:solidFill>
                <a:srgbClr val="383838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383838"/>
                </a:solidFill>
              </a:rPr>
              <a:t>Surprises? New Learnings?</a:t>
            </a:r>
          </a:p>
          <a:p>
            <a:pPr indent="-228600" lvl="0" marL="457200" rtl="0">
              <a:spcBef>
                <a:spcPts val="0"/>
              </a:spcBef>
              <a:buClr>
                <a:srgbClr val="383838"/>
              </a:buClr>
              <a:buChar char="●"/>
            </a:pPr>
            <a:r>
              <a:rPr lang="en" u="sng">
                <a:solidFill>
                  <a:srgbClr val="383838"/>
                </a:solidFill>
              </a:rPr>
              <a:t>High “forgiveness” for app/experience failure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383838"/>
              </a:solidFill>
            </a:endParaRPr>
          </a:p>
          <a:p>
            <a:pPr rtl="0">
              <a:spcBef>
                <a:spcPts val="0"/>
              </a:spcBef>
              <a:buNone/>
            </a:pPr>
            <a:r>
              <a:rPr lang="en">
                <a:solidFill>
                  <a:srgbClr val="383838"/>
                </a:solidFill>
              </a:rPr>
              <a:t>Main Assumption Validity? </a:t>
            </a:r>
            <a:r>
              <a:rPr lang="en" u="sng">
                <a:solidFill>
                  <a:srgbClr val="00FF00"/>
                </a:solidFill>
              </a:rPr>
              <a:t>Valid</a:t>
            </a:r>
          </a:p>
          <a:p>
            <a:pPr indent="-228600" lvl="0" marL="457200" rtl="0">
              <a:spcBef>
                <a:spcPts val="0"/>
              </a:spcBef>
              <a:buClr>
                <a:srgbClr val="383838"/>
              </a:buClr>
              <a:buChar char="●"/>
            </a:pPr>
            <a:r>
              <a:rPr lang="en" u="sng">
                <a:solidFill>
                  <a:srgbClr val="383838"/>
                </a:solidFill>
              </a:rPr>
              <a:t>People are willing contribute to/use crowd sources of information about events they attend.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383838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Initial P.O.V.</a:t>
            </a:r>
          </a:p>
        </p:txBody>
      </p:sp>
      <p:sp>
        <p:nvSpPr>
          <p:cNvPr id="62" name="Shape 62"/>
          <p:cNvSpPr txBox="1"/>
          <p:nvPr>
            <p:ph idx="1" type="body"/>
          </p:nvPr>
        </p:nvSpPr>
        <p:spPr>
          <a:xfrm>
            <a:off x="311700" y="632325"/>
            <a:ext cx="8520599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t/>
            </a:r>
            <a:endParaRPr sz="1050">
              <a:solidFill>
                <a:srgbClr val="383838"/>
              </a:solidFill>
              <a:latin typeface="Arial"/>
              <a:ea typeface="Arial"/>
              <a:cs typeface="Arial"/>
              <a:sym typeface="Arial"/>
            </a:endParaRP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 sz="1050">
              <a:solidFill>
                <a:srgbClr val="383838"/>
              </a:solidFill>
              <a:latin typeface="Arial"/>
              <a:ea typeface="Arial"/>
              <a:cs typeface="Arial"/>
              <a:sym typeface="Arial"/>
            </a:endParaRPr>
          </a:p>
          <a:p>
            <a:pPr rtl="0">
              <a:spcBef>
                <a:spcPts val="0"/>
              </a:spcBef>
              <a:buNone/>
            </a:pPr>
            <a:r>
              <a:rPr i="1" lang="en">
                <a:solidFill>
                  <a:srgbClr val="383838"/>
                </a:solidFill>
                <a:latin typeface="Arial"/>
                <a:ea typeface="Arial"/>
                <a:cs typeface="Arial"/>
                <a:sym typeface="Arial"/>
              </a:rPr>
              <a:t>“We met both event organizers and attendees at three distinct events. We were amazed to find there is a “sweet spot” crowd size that enhances the experience of an event</a:t>
            </a:r>
            <a:r>
              <a:rPr lang="en" sz="1400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rPr>
              <a:t>. </a:t>
            </a:r>
            <a:r>
              <a:rPr i="1" lang="en">
                <a:solidFill>
                  <a:srgbClr val="383838"/>
                </a:solidFill>
                <a:latin typeface="Arial"/>
                <a:ea typeface="Arial"/>
                <a:cs typeface="Arial"/>
                <a:sym typeface="Arial"/>
              </a:rPr>
              <a:t>It would be game changing if we could make users feel knowledgeable about crowd size.”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 i="1">
              <a:solidFill>
                <a:srgbClr val="383838"/>
              </a:solidFill>
              <a:latin typeface="Arial"/>
              <a:ea typeface="Arial"/>
              <a:cs typeface="Arial"/>
              <a:sym typeface="Arial"/>
            </a:endParaRPr>
          </a:p>
          <a:p>
            <a:pPr rtl="0">
              <a:spcBef>
                <a:spcPts val="0"/>
              </a:spcBef>
              <a:buNone/>
            </a:pPr>
            <a:r>
              <a:rPr i="1" lang="en">
                <a:solidFill>
                  <a:srgbClr val="383838"/>
                </a:solidFill>
                <a:latin typeface="Arial"/>
                <a:ea typeface="Arial"/>
                <a:cs typeface="Arial"/>
                <a:sym typeface="Arial"/>
              </a:rPr>
              <a:t>							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383838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This P.O.V. is too</a:t>
            </a:r>
            <a:r>
              <a:rPr i="1" lang="en">
                <a:solidFill>
                  <a:srgbClr val="383838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>
                <a:solidFill>
                  <a:srgbClr val="383838"/>
                </a:solidFill>
                <a:latin typeface="Arial"/>
                <a:ea typeface="Arial"/>
                <a:cs typeface="Arial"/>
                <a:sym typeface="Arial"/>
              </a:rPr>
              <a:t>superficial! 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383838"/>
                </a:solidFill>
                <a:latin typeface="Arial"/>
                <a:ea typeface="Arial"/>
                <a:cs typeface="Arial"/>
                <a:sym typeface="Arial"/>
              </a:rPr>
              <a:t>						      (Let’s go deeper)</a:t>
            </a:r>
          </a:p>
        </p:txBody>
      </p:sp>
      <p:sp>
        <p:nvSpPr>
          <p:cNvPr id="63" name="Shape 63"/>
          <p:cNvSpPr/>
          <p:nvPr/>
        </p:nvSpPr>
        <p:spPr>
          <a:xfrm>
            <a:off x="4161223" y="3246075"/>
            <a:ext cx="391800" cy="4887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4" name="Shape 64"/>
          <p:cNvSpPr/>
          <p:nvPr/>
        </p:nvSpPr>
        <p:spPr>
          <a:xfrm>
            <a:off x="3358773" y="3246075"/>
            <a:ext cx="391800" cy="4887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5" name="Shape 65"/>
          <p:cNvSpPr/>
          <p:nvPr/>
        </p:nvSpPr>
        <p:spPr>
          <a:xfrm>
            <a:off x="4963673" y="3246075"/>
            <a:ext cx="391800" cy="4887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 txBox="1"/>
          <p:nvPr>
            <p:ph type="title"/>
          </p:nvPr>
        </p:nvSpPr>
        <p:spPr>
          <a:xfrm>
            <a:off x="311700" y="401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Additional Needfinding: Jenny Lu</a:t>
            </a:r>
          </a:p>
        </p:txBody>
      </p:sp>
      <p:sp>
        <p:nvSpPr>
          <p:cNvPr id="71" name="Shape 71"/>
          <p:cNvSpPr txBox="1"/>
          <p:nvPr>
            <p:ph idx="1" type="body"/>
          </p:nvPr>
        </p:nvSpPr>
        <p:spPr>
          <a:xfrm>
            <a:off x="311700" y="1152475"/>
            <a:ext cx="5168099" cy="3513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383838"/>
                </a:solidFill>
              </a:rPr>
              <a:t>Attends many events    Maintains active social life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383838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383838"/>
              </a:solidFill>
            </a:endParaRPr>
          </a:p>
          <a:p>
            <a:pPr rtl="0">
              <a:spcBef>
                <a:spcPts val="0"/>
              </a:spcBef>
              <a:buNone/>
            </a:pPr>
            <a:r>
              <a:rPr lang="en">
                <a:solidFill>
                  <a:srgbClr val="383838"/>
                </a:solidFill>
              </a:rPr>
              <a:t>                    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>
                <a:solidFill>
                  <a:srgbClr val="383838"/>
                </a:solidFill>
              </a:rPr>
              <a:t>      Considers herself an “expert” on the subject	        </a:t>
            </a:r>
          </a:p>
        </p:txBody>
      </p:sp>
      <p:pic>
        <p:nvPicPr>
          <p:cNvPr id="72" name="Shape 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61568" y="0"/>
            <a:ext cx="3382431" cy="5052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Shape 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3949" y="1738575"/>
            <a:ext cx="1000799" cy="1000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Shape 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66425" y="1842849"/>
            <a:ext cx="774800" cy="792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Shape 7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55175" y="3933975"/>
            <a:ext cx="1611244" cy="572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With deeper analysis we found...</a:t>
            </a:r>
          </a:p>
        </p:txBody>
      </p:sp>
      <p:sp>
        <p:nvSpPr>
          <p:cNvPr id="81" name="Shape 81"/>
          <p:cNvSpPr txBox="1"/>
          <p:nvPr>
            <p:ph idx="1" type="body"/>
          </p:nvPr>
        </p:nvSpPr>
        <p:spPr>
          <a:xfrm>
            <a:off x="311700" y="1017725"/>
            <a:ext cx="8520599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Clr>
                <a:srgbClr val="383838"/>
              </a:buClr>
            </a:pPr>
            <a:r>
              <a:rPr lang="en">
                <a:solidFill>
                  <a:srgbClr val="383838"/>
                </a:solidFill>
              </a:rPr>
              <a:t>Additional information/rules about sweet spot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Clr>
                <a:srgbClr val="383838"/>
              </a:buClr>
            </a:pPr>
            <a:r>
              <a:rPr lang="en">
                <a:solidFill>
                  <a:srgbClr val="383838"/>
                </a:solidFill>
              </a:rPr>
              <a:t>The sweet-spot concept is built on deeper human behavior.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Clr>
                <a:srgbClr val="383838"/>
              </a:buClr>
            </a:pPr>
            <a:r>
              <a:rPr lang="en">
                <a:solidFill>
                  <a:srgbClr val="383838"/>
                </a:solidFill>
              </a:rPr>
              <a:t>Our </a:t>
            </a:r>
            <a:r>
              <a:rPr lang="en" u="sng">
                <a:solidFill>
                  <a:srgbClr val="383838"/>
                </a:solidFill>
              </a:rPr>
              <a:t>LEAP</a:t>
            </a:r>
            <a:r>
              <a:rPr lang="en">
                <a:solidFill>
                  <a:srgbClr val="383838"/>
                </a:solidFill>
              </a:rPr>
              <a:t> was: Experiencing events with others provides for many inherent human desires. </a:t>
            </a:r>
          </a:p>
          <a:p>
            <a:pPr indent="-228600" lvl="1" marL="914400" rtl="0">
              <a:lnSpc>
                <a:spcPct val="150000"/>
              </a:lnSpc>
              <a:spcBef>
                <a:spcPts val="0"/>
              </a:spcBef>
              <a:buClr>
                <a:srgbClr val="383838"/>
              </a:buClr>
            </a:pPr>
            <a:r>
              <a:rPr lang="en">
                <a:solidFill>
                  <a:srgbClr val="383838"/>
                </a:solidFill>
              </a:rPr>
              <a:t>Needs: To satiate the desire to enjoy things in groups, and to be informed about opportunities to do so</a:t>
            </a:r>
          </a:p>
        </p:txBody>
      </p:sp>
      <p:pic>
        <p:nvPicPr>
          <p:cNvPr id="82" name="Shape 82"/>
          <p:cNvPicPr preferRelativeResize="0"/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0" y="2980286"/>
            <a:ext cx="9143999" cy="27798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Shape 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59653" y="0"/>
            <a:ext cx="4684345" cy="3118524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Shape 88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Revised P.O.V. #1</a:t>
            </a:r>
          </a:p>
        </p:txBody>
      </p:sp>
      <p:sp>
        <p:nvSpPr>
          <p:cNvPr id="89" name="Shape 89"/>
          <p:cNvSpPr txBox="1"/>
          <p:nvPr>
            <p:ph idx="1" type="body"/>
          </p:nvPr>
        </p:nvSpPr>
        <p:spPr>
          <a:xfrm>
            <a:off x="340425" y="1112550"/>
            <a:ext cx="5271299" cy="21773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>
              <a:lnSpc>
                <a:spcPct val="157142"/>
              </a:lnSpc>
              <a:spcBef>
                <a:spcPts val="300"/>
              </a:spcBef>
              <a:spcAft>
                <a:spcPts val="800"/>
              </a:spcAft>
              <a:buNone/>
            </a:pPr>
            <a:r>
              <a:rPr lang="en" sz="1400">
                <a:solidFill>
                  <a:srgbClr val="383838"/>
                </a:solidFill>
              </a:rPr>
              <a:t>We met event goers at three distinct events, </a:t>
            </a:r>
          </a:p>
          <a:p>
            <a:pPr rtl="0">
              <a:lnSpc>
                <a:spcPct val="157142"/>
              </a:lnSpc>
              <a:spcBef>
                <a:spcPts val="300"/>
              </a:spcBef>
              <a:spcAft>
                <a:spcPts val="800"/>
              </a:spcAft>
              <a:buNone/>
            </a:pPr>
            <a:r>
              <a:t/>
            </a:r>
            <a:endParaRPr sz="1400">
              <a:solidFill>
                <a:srgbClr val="383838"/>
              </a:solidFill>
            </a:endParaRPr>
          </a:p>
          <a:p>
            <a:pPr rtl="0">
              <a:lnSpc>
                <a:spcPct val="157142"/>
              </a:lnSpc>
              <a:spcBef>
                <a:spcPts val="300"/>
              </a:spcBef>
              <a:spcAft>
                <a:spcPts val="800"/>
              </a:spcAft>
              <a:buNone/>
            </a:pPr>
            <a:r>
              <a:rPr lang="en" sz="1400">
                <a:solidFill>
                  <a:srgbClr val="383838"/>
                </a:solidFill>
              </a:rPr>
              <a:t>We were surprised to find that satisfying the primal desire to enjoy experiences in a group largely defines how much people enjoy an event. </a:t>
            </a:r>
          </a:p>
          <a:p>
            <a:pPr rtl="0">
              <a:lnSpc>
                <a:spcPct val="157142"/>
              </a:lnSpc>
              <a:spcBef>
                <a:spcPts val="300"/>
              </a:spcBef>
              <a:spcAft>
                <a:spcPts val="800"/>
              </a:spcAft>
              <a:buNone/>
            </a:pPr>
            <a:r>
              <a:t/>
            </a:r>
            <a:endParaRPr sz="1400">
              <a:solidFill>
                <a:srgbClr val="383838"/>
              </a:solidFill>
            </a:endParaRPr>
          </a:p>
          <a:p>
            <a:pPr lvl="0" rtl="0">
              <a:lnSpc>
                <a:spcPct val="157142"/>
              </a:lnSpc>
              <a:spcBef>
                <a:spcPts val="300"/>
              </a:spcBef>
              <a:spcAft>
                <a:spcPts val="800"/>
              </a:spcAft>
              <a:buNone/>
            </a:pPr>
            <a:r>
              <a:rPr lang="en" sz="1400">
                <a:solidFill>
                  <a:srgbClr val="383838"/>
                </a:solidFill>
              </a:rPr>
              <a:t>It would be game changing if we could enhance these “satisfying” group experiences before, during, and after an event.</a:t>
            </a:r>
          </a:p>
        </p:txBody>
      </p:sp>
      <p:sp>
        <p:nvSpPr>
          <p:cNvPr id="90" name="Shape 90"/>
          <p:cNvSpPr/>
          <p:nvPr/>
        </p:nvSpPr>
        <p:spPr>
          <a:xfrm>
            <a:off x="510525" y="1626948"/>
            <a:ext cx="170099" cy="2712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1" name="Shape 91"/>
          <p:cNvSpPr/>
          <p:nvPr/>
        </p:nvSpPr>
        <p:spPr>
          <a:xfrm>
            <a:off x="510525" y="3199424"/>
            <a:ext cx="170099" cy="2712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Shape 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15344" y="966925"/>
            <a:ext cx="3728655" cy="2482324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Shape 97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/>
              <a:t>Revised P.O.V. #2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8" name="Shape 98"/>
          <p:cNvSpPr txBox="1"/>
          <p:nvPr>
            <p:ph idx="1" type="body"/>
          </p:nvPr>
        </p:nvSpPr>
        <p:spPr>
          <a:xfrm>
            <a:off x="311700" y="1072725"/>
            <a:ext cx="5762399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 sz="1400">
                <a:solidFill>
                  <a:srgbClr val="383838"/>
                </a:solidFill>
              </a:rPr>
              <a:t>We were surprised to find the amount of emphasis that people put on inferred guesses to best utilize the time and emotions they invest into events. (See desires from POV #1)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rgbClr val="383838"/>
              </a:solidFill>
            </a:endParaRPr>
          </a:p>
          <a:p>
            <a:pPr rtl="0">
              <a:spcBef>
                <a:spcPts val="0"/>
              </a:spcBef>
              <a:buNone/>
            </a:pPr>
            <a:r>
              <a:rPr lang="en" sz="1400">
                <a:solidFill>
                  <a:srgbClr val="383838"/>
                </a:solidFill>
              </a:rPr>
              <a:t>It would be game changing if we could reliably provide information that would improve the time people spend at events and save them from unsatisfying experiences.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rgbClr val="383838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1400">
                <a:solidFill>
                  <a:srgbClr val="383838"/>
                </a:solidFill>
              </a:rPr>
              <a:t>People are surprisingly upset when expectations of events do not translate to reality. </a:t>
            </a:r>
          </a:p>
        </p:txBody>
      </p:sp>
      <p:sp>
        <p:nvSpPr>
          <p:cNvPr id="99" name="Shape 99"/>
          <p:cNvSpPr/>
          <p:nvPr/>
        </p:nvSpPr>
        <p:spPr>
          <a:xfrm>
            <a:off x="423600" y="2011125"/>
            <a:ext cx="227099" cy="3636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0" name="Shape 100"/>
          <p:cNvSpPr/>
          <p:nvPr/>
        </p:nvSpPr>
        <p:spPr>
          <a:xfrm>
            <a:off x="423600" y="3449250"/>
            <a:ext cx="227099" cy="3636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Shape 105"/>
          <p:cNvPicPr preferRelativeResize="0"/>
          <p:nvPr/>
        </p:nvPicPr>
        <p:blipFill>
          <a:blip r:embed="rId3">
            <a:alphaModFix amt="36000"/>
          </a:blip>
          <a:stretch>
            <a:fillRect/>
          </a:stretch>
        </p:blipFill>
        <p:spPr>
          <a:xfrm>
            <a:off x="0" y="2801611"/>
            <a:ext cx="9144000" cy="3809527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Shape 106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How might we...</a:t>
            </a:r>
          </a:p>
        </p:txBody>
      </p:sp>
      <p:sp>
        <p:nvSpPr>
          <p:cNvPr id="107" name="Shape 107"/>
          <p:cNvSpPr txBox="1"/>
          <p:nvPr>
            <p:ph idx="1" type="body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 sz="1400">
                <a:solidFill>
                  <a:srgbClr val="383838"/>
                </a:solidFill>
              </a:rPr>
              <a:t>Drum up excitement for events prior to their occurrence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rgbClr val="383838"/>
              </a:solidFill>
            </a:endParaRPr>
          </a:p>
          <a:p>
            <a:pPr>
              <a:spcBef>
                <a:spcPts val="0"/>
              </a:spcBef>
              <a:buNone/>
            </a:pPr>
            <a:r>
              <a:rPr lang="en" sz="1400">
                <a:solidFill>
                  <a:srgbClr val="383838"/>
                </a:solidFill>
              </a:rPr>
              <a:t>Stems from the first P.O.V in that collective excitement builds up the group experience</a:t>
            </a:r>
          </a:p>
        </p:txBody>
      </p:sp>
      <p:sp>
        <p:nvSpPr>
          <p:cNvPr id="108" name="Shape 108"/>
          <p:cNvSpPr/>
          <p:nvPr/>
        </p:nvSpPr>
        <p:spPr>
          <a:xfrm>
            <a:off x="423600" y="1608500"/>
            <a:ext cx="227099" cy="3636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09" name="Shape 10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77474" y="0"/>
            <a:ext cx="1766524" cy="2355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How might we...</a:t>
            </a:r>
          </a:p>
        </p:txBody>
      </p:sp>
      <p:sp>
        <p:nvSpPr>
          <p:cNvPr id="115" name="Shape 115"/>
          <p:cNvSpPr txBox="1"/>
          <p:nvPr>
            <p:ph idx="1" type="body"/>
          </p:nvPr>
        </p:nvSpPr>
        <p:spPr>
          <a:xfrm>
            <a:off x="311700" y="1152475"/>
            <a:ext cx="7109099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 sz="1400">
                <a:solidFill>
                  <a:srgbClr val="383838"/>
                </a:solidFill>
              </a:rPr>
              <a:t>Provide snapshots of what an event is like in real-time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rgbClr val="383838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1400">
                <a:solidFill>
                  <a:srgbClr val="383838"/>
                </a:solidFill>
              </a:rPr>
              <a:t>Stems from the second P.O.V in that providing people with media and information from events aids in the decision making process..</a:t>
            </a:r>
          </a:p>
        </p:txBody>
      </p:sp>
      <p:sp>
        <p:nvSpPr>
          <p:cNvPr id="116" name="Shape 116"/>
          <p:cNvSpPr/>
          <p:nvPr/>
        </p:nvSpPr>
        <p:spPr>
          <a:xfrm>
            <a:off x="423600" y="1608500"/>
            <a:ext cx="227099" cy="3636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17" name="Shape 117"/>
          <p:cNvPicPr preferRelativeResize="0"/>
          <p:nvPr/>
        </p:nvPicPr>
        <p:blipFill>
          <a:blip r:embed="rId3">
            <a:alphaModFix amt="36000"/>
          </a:blip>
          <a:stretch>
            <a:fillRect/>
          </a:stretch>
        </p:blipFill>
        <p:spPr>
          <a:xfrm>
            <a:off x="0" y="2801611"/>
            <a:ext cx="9144000" cy="38095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Shape 1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77474" y="0"/>
            <a:ext cx="1766524" cy="2355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How might we...</a:t>
            </a:r>
          </a:p>
        </p:txBody>
      </p:sp>
      <p:sp>
        <p:nvSpPr>
          <p:cNvPr id="124" name="Shape 124"/>
          <p:cNvSpPr txBox="1"/>
          <p:nvPr>
            <p:ph idx="1" type="body"/>
          </p:nvPr>
        </p:nvSpPr>
        <p:spPr>
          <a:xfrm>
            <a:off x="311700" y="1152475"/>
            <a:ext cx="69603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 sz="1400">
                <a:solidFill>
                  <a:srgbClr val="383838"/>
                </a:solidFill>
              </a:rPr>
              <a:t>Expand positive group feeling beyond the duration of the event.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rgbClr val="383838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1400">
                <a:solidFill>
                  <a:srgbClr val="383838"/>
                </a:solidFill>
              </a:rPr>
              <a:t>Stems from the first P.O.V in that people value the group feeling they get from social events, extending this would give people something to look back on.</a:t>
            </a:r>
          </a:p>
        </p:txBody>
      </p:sp>
      <p:sp>
        <p:nvSpPr>
          <p:cNvPr id="125" name="Shape 125"/>
          <p:cNvSpPr/>
          <p:nvPr/>
        </p:nvSpPr>
        <p:spPr>
          <a:xfrm>
            <a:off x="423600" y="1608500"/>
            <a:ext cx="227099" cy="3636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26" name="Shape 126"/>
          <p:cNvPicPr preferRelativeResize="0"/>
          <p:nvPr/>
        </p:nvPicPr>
        <p:blipFill>
          <a:blip r:embed="rId3">
            <a:alphaModFix amt="36000"/>
          </a:blip>
          <a:stretch>
            <a:fillRect/>
          </a:stretch>
        </p:blipFill>
        <p:spPr>
          <a:xfrm>
            <a:off x="0" y="2801611"/>
            <a:ext cx="9144000" cy="38095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Shape 1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77474" y="0"/>
            <a:ext cx="1766524" cy="2355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theme/theme1.xml><?xml version="1.0" encoding="utf-8"?>
<a:theme xmlns:a="http://schemas.openxmlformats.org/drawingml/2006/main" xmlns:r="http://schemas.openxmlformats.org/officeDocument/2006/relationships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